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66" r:id="rId3"/>
    <p:sldId id="257" r:id="rId4"/>
    <p:sldId id="265" r:id="rId5"/>
    <p:sldId id="268" r:id="rId6"/>
    <p:sldId id="264" r:id="rId7"/>
    <p:sldId id="262" r:id="rId8"/>
    <p:sldId id="263" r:id="rId9"/>
    <p:sldId id="258" r:id="rId10"/>
    <p:sldId id="269" r:id="rId11"/>
    <p:sldId id="261" r:id="rId12"/>
    <p:sldId id="259" r:id="rId13"/>
    <p:sldId id="260" r:id="rId14"/>
    <p:sldId id="267" r:id="rId15"/>
    <p:sldId id="271" r:id="rId16"/>
    <p:sldId id="270" r:id="rId17"/>
    <p:sldId id="276" r:id="rId18"/>
    <p:sldId id="277" r:id="rId19"/>
    <p:sldId id="278" r:id="rId20"/>
    <p:sldId id="273" r:id="rId21"/>
    <p:sldId id="275" r:id="rId22"/>
    <p:sldId id="274" r:id="rId2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6" d="100"/>
          <a:sy n="66" d="100"/>
        </p:scale>
        <p:origin x="-636"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035910EF-44DD-494D-99E3-2312029A0912}" type="datetimeFigureOut">
              <a:rPr lang="he-IL" smtClean="0"/>
              <a:pPr/>
              <a:t>י'/שבט/תשע"ז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2DF0734-2D34-4451-B571-4AD0C367A005}"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035910EF-44DD-494D-99E3-2312029A0912}" type="datetimeFigureOut">
              <a:rPr lang="he-IL" smtClean="0"/>
              <a:pPr/>
              <a:t>י'/שבט/תשע"ז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2DF0734-2D34-4451-B571-4AD0C367A005}"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035910EF-44DD-494D-99E3-2312029A0912}" type="datetimeFigureOut">
              <a:rPr lang="he-IL" smtClean="0"/>
              <a:pPr/>
              <a:t>י'/שבט/תשע"ז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2DF0734-2D34-4451-B571-4AD0C367A005}"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035910EF-44DD-494D-99E3-2312029A0912}" type="datetimeFigureOut">
              <a:rPr lang="he-IL" smtClean="0"/>
              <a:pPr/>
              <a:t>י'/שבט/תשע"ז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2DF0734-2D34-4451-B571-4AD0C367A005}"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035910EF-44DD-494D-99E3-2312029A0912}" type="datetimeFigureOut">
              <a:rPr lang="he-IL" smtClean="0"/>
              <a:pPr/>
              <a:t>י'/שבט/תשע"ז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2DF0734-2D34-4451-B571-4AD0C367A005}"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035910EF-44DD-494D-99E3-2312029A0912}" type="datetimeFigureOut">
              <a:rPr lang="he-IL" smtClean="0"/>
              <a:pPr/>
              <a:t>י'/שבט/תשע"ז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2DF0734-2D34-4451-B571-4AD0C367A005}"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035910EF-44DD-494D-99E3-2312029A0912}" type="datetimeFigureOut">
              <a:rPr lang="he-IL" smtClean="0"/>
              <a:pPr/>
              <a:t>י'/שבט/תשע"ז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A2DF0734-2D34-4451-B571-4AD0C367A005}"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035910EF-44DD-494D-99E3-2312029A0912}" type="datetimeFigureOut">
              <a:rPr lang="he-IL" smtClean="0"/>
              <a:pPr/>
              <a:t>י'/שבט/תשע"ז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A2DF0734-2D34-4451-B571-4AD0C367A005}"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035910EF-44DD-494D-99E3-2312029A0912}" type="datetimeFigureOut">
              <a:rPr lang="he-IL" smtClean="0"/>
              <a:pPr/>
              <a:t>י'/שבט/תשע"ז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A2DF0734-2D34-4451-B571-4AD0C367A005}"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035910EF-44DD-494D-99E3-2312029A0912}" type="datetimeFigureOut">
              <a:rPr lang="he-IL" smtClean="0"/>
              <a:pPr/>
              <a:t>י'/שבט/תשע"ז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2DF0734-2D34-4451-B571-4AD0C367A005}"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035910EF-44DD-494D-99E3-2312029A0912}" type="datetimeFigureOut">
              <a:rPr lang="he-IL" smtClean="0"/>
              <a:pPr/>
              <a:t>י'/שבט/תשע"ז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2DF0734-2D34-4451-B571-4AD0C367A005}"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35910EF-44DD-494D-99E3-2312029A0912}" type="datetimeFigureOut">
              <a:rPr lang="he-IL" smtClean="0"/>
              <a:pPr/>
              <a:t>י'/שבט/תשע"ז</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2DF0734-2D34-4451-B571-4AD0C367A005}"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upload.wikimedia.org/wikipedia/commons/d/dc/Steam_locomotive_work.gi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upload.wikimedia.org/wikipedia/commons/8/8a/Triple_expansion_engine_animation.gi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il/imgres?q=%D8%A7%D9%84%D8%AB%D9%88%D8%B1%D8%A9+%D8%A7%D9%84%D8%B5%D9%86%D8%A7%D8%B9%D9%8A%D8%A9+%D9%81%D9%8A+%D8%A7%D9%88%D8%B1%D9%88%D8%A8%D8%A7&amp;um=1&amp;hl=iw&amp;tbo=d&amp;rlz=1R2ADFA_enIL427&amp;biw=1024&amp;bih=372&amp;tbm=isch&amp;tbnid=VGHvxvzCzLeK0M:&amp;imgrefurl=http://ency.kacemb.com/%D8%A7%D9%84%D8%AB%D9%88%D8%B1%D8%A9-%D8%A7%D9%84%D8%B5%D9%86%D8%A7%D8%B9%D9%8A%D8%A9/&amp;docid=bCkQPkdxfLNG1M&amp;imgurl=http://ency.kacemb.com/img/08_100990_08.jpg&amp;w=406&amp;h=194&amp;ei=aKgWUarNDoXy4QSOt4GgBQ&amp;zoom=1&amp;iact=hc&amp;vpx=536&amp;vpy=82&amp;dur=12609&amp;hovh=155&amp;hovw=324&amp;tx=230&amp;ty=89&amp;sig=115491363460003258155&amp;page=1&amp;tbnh=136&amp;tbnw=272&amp;start=0&amp;ndsp=10&amp;ved=1t:429,r:6,s:0,i:9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sites.google.com/site/altwra2lsna3ya/sna3t2lktn/Icelandic_warp_weighted_loom.jpg?attredirects=0" TargetMode="External"/><Relationship Id="rId1" Type="http://schemas.openxmlformats.org/officeDocument/2006/relationships/slideLayout" Target="../slideLayouts/slideLayout2.xml"/><Relationship Id="rId5" Type="http://schemas.openxmlformats.org/officeDocument/2006/relationships/hyperlink" Target="&#1606;&#1608;&#1604;%20&#1589;&#1594;&#1610;&#1585;.flv" TargetMode="External"/><Relationship Id="rId4" Type="http://schemas.openxmlformats.org/officeDocument/2006/relationships/hyperlink" Target="&#1575;&#1604;&#1593;&#1605;%20&#1581;&#1605;&#1575;&#1583;%20&#1610;&#1575;%20&#1589;&#1601;%20&#1575;&#1604;&#1579;&#1575;&#1605;&#1606;.flv"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1593;&#1605;&#1604;&#1610;&#1577;%20&#1575;&#1604;&#1590;&#1594;&#1591;.mp4" TargetMode="External"/><Relationship Id="rId2" Type="http://schemas.openxmlformats.org/officeDocument/2006/relationships/hyperlink" Target="&#1575;&#1604;&#1576;&#1582;&#1575;&#1585;.fl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187624" y="0"/>
            <a:ext cx="6643734" cy="3631763"/>
          </a:xfrm>
          <a:prstGeom prst="rect">
            <a:avLst/>
          </a:prstGeom>
          <a:noFill/>
        </p:spPr>
        <p:txBody>
          <a:bodyPr wrap="square" lIns="91440" tIns="45720" rIns="91440" bIns="45720">
            <a:spAutoFit/>
          </a:bodyPr>
          <a:lstStyle/>
          <a:p>
            <a:pPr algn="ctr"/>
            <a:r>
              <a:rPr lang="ar-OM" sz="115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3">
                      <a:satMod val="175000"/>
                      <a:alpha val="40000"/>
                    </a:schemeClr>
                  </a:glow>
                  <a:innerShdw blurRad="69850" dist="43180" dir="5400000">
                    <a:srgbClr val="000000">
                      <a:alpha val="65000"/>
                    </a:srgbClr>
                  </a:innerShdw>
                </a:effectLst>
              </a:rPr>
              <a:t>الثورة الصناعية</a:t>
            </a:r>
            <a:endParaRPr lang="en-US" sz="115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3">
                    <a:satMod val="175000"/>
                    <a:alpha val="40000"/>
                  </a:schemeClr>
                </a:glow>
                <a:innerShdw blurRad="69850" dist="43180" dir="5400000">
                  <a:srgbClr val="000000">
                    <a:alpha val="65000"/>
                  </a:srgbClr>
                </a:innerShdw>
              </a:effectLst>
            </a:endParaRPr>
          </a:p>
        </p:txBody>
      </p:sp>
      <p:sp>
        <p:nvSpPr>
          <p:cNvPr id="5" name="TextBox 4"/>
          <p:cNvSpPr txBox="1"/>
          <p:nvPr/>
        </p:nvSpPr>
        <p:spPr>
          <a:xfrm>
            <a:off x="2411760" y="4653136"/>
            <a:ext cx="4032448" cy="1446550"/>
          </a:xfrm>
          <a:prstGeom prst="rect">
            <a:avLst/>
          </a:prstGeom>
          <a:noFill/>
        </p:spPr>
        <p:txBody>
          <a:bodyPr wrap="square" rtlCol="1">
            <a:spAutoFit/>
          </a:bodyPr>
          <a:lstStyle/>
          <a:p>
            <a:pPr algn="ctr"/>
            <a:r>
              <a:rPr lang="ar-SA" sz="4400" dirty="0" smtClean="0"/>
              <a:t>الصف </a:t>
            </a:r>
            <a:r>
              <a:rPr lang="ar-SA" sz="4400" dirty="0" smtClean="0"/>
              <a:t>الثامن</a:t>
            </a:r>
            <a:endParaRPr lang="ar-SA" sz="4400" dirty="0" smtClean="0"/>
          </a:p>
          <a:p>
            <a:pPr algn="ctr"/>
            <a:r>
              <a:rPr lang="ar-SA" sz="4400" dirty="0" smtClean="0"/>
              <a:t>الأستاذ: فواز صباح</a:t>
            </a:r>
            <a:endParaRPr lang="he-IL"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http://ency.kacemb.com/img/08_100990_04.jpg"/>
          <p:cNvPicPr/>
          <p:nvPr/>
        </p:nvPicPr>
        <p:blipFill>
          <a:blip r:embed="rId2" cstate="print"/>
          <a:srcRect/>
          <a:stretch>
            <a:fillRect/>
          </a:stretch>
        </p:blipFill>
        <p:spPr bwMode="auto">
          <a:xfrm>
            <a:off x="0" y="1412776"/>
            <a:ext cx="9144000" cy="5445224"/>
          </a:xfrm>
          <a:prstGeom prst="rect">
            <a:avLst/>
          </a:prstGeom>
          <a:noFill/>
          <a:ln w="9525">
            <a:noFill/>
            <a:miter lim="800000"/>
            <a:headEnd/>
            <a:tailEnd/>
          </a:ln>
        </p:spPr>
      </p:pic>
      <p:sp>
        <p:nvSpPr>
          <p:cNvPr id="5" name="TextBox 4"/>
          <p:cNvSpPr txBox="1"/>
          <p:nvPr/>
        </p:nvSpPr>
        <p:spPr>
          <a:xfrm>
            <a:off x="251520" y="332656"/>
            <a:ext cx="8892480" cy="1077218"/>
          </a:xfrm>
          <a:prstGeom prst="rect">
            <a:avLst/>
          </a:prstGeom>
          <a:noFill/>
        </p:spPr>
        <p:txBody>
          <a:bodyPr wrap="square" rtlCol="1">
            <a:spAutoFit/>
          </a:bodyPr>
          <a:lstStyle/>
          <a:p>
            <a:pPr algn="ctr"/>
            <a:r>
              <a:rPr lang="ar-SA" sz="3200" b="1" cap="all" dirty="0" smtClean="0"/>
              <a:t>مصانع الحديد الضخمة جعلت من بريطانيا المنتج الرئيسي للحديد في العالم خلال الثورة الصناعية</a:t>
            </a:r>
            <a:endParaRPr lang="he-IL"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ملف:Steam locomotive work.gif">
            <a:hlinkClick r:id="rId2"/>
          </p:cNvPr>
          <p:cNvPicPr>
            <a:picLocks noChangeAspect="1" noChangeArrowheads="1" noCrop="1"/>
          </p:cNvPicPr>
          <p:nvPr/>
        </p:nvPicPr>
        <p:blipFill>
          <a:blip r:embed="rId3" cstate="print"/>
          <a:srcRect/>
          <a:stretch>
            <a:fillRect/>
          </a:stretch>
        </p:blipFill>
        <p:spPr bwMode="auto">
          <a:xfrm>
            <a:off x="0" y="1340768"/>
            <a:ext cx="9144000" cy="5517232"/>
          </a:xfrm>
          <a:prstGeom prst="rect">
            <a:avLst/>
          </a:prstGeom>
          <a:noFill/>
        </p:spPr>
      </p:pic>
      <p:sp>
        <p:nvSpPr>
          <p:cNvPr id="5" name="TextBox 4"/>
          <p:cNvSpPr txBox="1"/>
          <p:nvPr/>
        </p:nvSpPr>
        <p:spPr>
          <a:xfrm>
            <a:off x="467544" y="332656"/>
            <a:ext cx="8676456" cy="1131848"/>
          </a:xfrm>
          <a:prstGeom prst="rect">
            <a:avLst/>
          </a:prstGeom>
          <a:noFill/>
        </p:spPr>
        <p:txBody>
          <a:bodyPr wrap="square" rtlCol="1">
            <a:spAutoFit/>
          </a:bodyPr>
          <a:lstStyle/>
          <a:p>
            <a:pPr algn="ctr">
              <a:lnSpc>
                <a:spcPct val="150000"/>
              </a:lnSpc>
            </a:pPr>
            <a:r>
              <a:rPr lang="ar-SA" sz="2400" b="1" dirty="0"/>
              <a:t>المحرك البخاري يتطلب </a:t>
            </a:r>
            <a:r>
              <a:rPr lang="ar-SA" sz="2400" b="1" dirty="0" smtClean="0"/>
              <a:t>المرجل </a:t>
            </a:r>
            <a:r>
              <a:rPr lang="ar-SA" sz="2400" b="1" dirty="0"/>
              <a:t>لتسخين الماء وتحويله إلى </a:t>
            </a:r>
            <a:r>
              <a:rPr lang="ar-SA" sz="2400" b="1" dirty="0" err="1"/>
              <a:t>بخار .</a:t>
            </a:r>
            <a:r>
              <a:rPr lang="ar-SA" sz="2400" b="1" dirty="0"/>
              <a:t> و تمارس قوة البخار ذو الضغط المرتفع لدفع المكبس في اسطوانة كما في محرك السكك </a:t>
            </a:r>
            <a:r>
              <a:rPr lang="ar-SA" sz="2400" b="1" dirty="0" err="1"/>
              <a:t>الحديدية </a:t>
            </a:r>
            <a:r>
              <a:rPr lang="ar-SA" sz="2400" b="1" dirty="0" err="1" smtClean="0"/>
              <a:t>.</a:t>
            </a:r>
            <a:endParaRPr lang="he-IL"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azemsakeek.net/magazine/images/stories/2008tafseerat/walschaerts_motion.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ملف:Triple expansion engine animation.gif">
            <a:hlinkClick r:id="rId2"/>
          </p:cNvPr>
          <p:cNvPicPr>
            <a:picLocks noChangeAspect="1" noChangeArrowheads="1" noCrop="1"/>
          </p:cNvPicPr>
          <p:nvPr/>
        </p:nvPicPr>
        <p:blipFill>
          <a:blip r:embed="rId3" cstate="print"/>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industryandchange.files.wordpress.com/2009/01/industrial-revolution-2.jpg"/>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http://ency.kacemb.com/img/08_100990_06.jpg"/>
          <p:cNvPicPr/>
          <p:nvPr/>
        </p:nvPicPr>
        <p:blipFill>
          <a:blip r:embed="rId2" cstate="print"/>
          <a:srcRect/>
          <a:stretch>
            <a:fillRect/>
          </a:stretch>
        </p:blipFill>
        <p:spPr bwMode="auto">
          <a:xfrm>
            <a:off x="1" y="1943100"/>
            <a:ext cx="9144000" cy="4914900"/>
          </a:xfrm>
          <a:prstGeom prst="rect">
            <a:avLst/>
          </a:prstGeom>
          <a:noFill/>
          <a:ln w="9525">
            <a:noFill/>
            <a:miter lim="800000"/>
            <a:headEnd/>
            <a:tailEnd/>
          </a:ln>
        </p:spPr>
      </p:pic>
      <p:sp>
        <p:nvSpPr>
          <p:cNvPr id="5" name="TextBox 4"/>
          <p:cNvSpPr txBox="1"/>
          <p:nvPr/>
        </p:nvSpPr>
        <p:spPr>
          <a:xfrm>
            <a:off x="0" y="0"/>
            <a:ext cx="9144000" cy="2677656"/>
          </a:xfrm>
          <a:prstGeom prst="rect">
            <a:avLst/>
          </a:prstGeom>
          <a:noFill/>
        </p:spPr>
        <p:txBody>
          <a:bodyPr wrap="square" rtlCol="1">
            <a:spAutoFit/>
          </a:bodyPr>
          <a:lstStyle/>
          <a:p>
            <a:r>
              <a:rPr lang="ar-SA" sz="2800" b="1" cap="all" dirty="0" smtClean="0"/>
              <a:t>السكك الحديدية بدأت تؤدي دوراً مهما ًفي نقل البضائع والركاب في أواخر الثلاثينيات من القرن التاسع عشر الميلادي.وتوضح هذه الطبعة الحجرية قطارات تجرها الجياد، وقاطرات الدفع البخاري في فرنسا في منتصف القرن التاسع عشر الميلادي</a:t>
            </a:r>
            <a:r>
              <a:rPr lang="en-US" sz="2800" b="1" cap="all" dirty="0" smtClean="0"/>
              <a:t>.</a:t>
            </a:r>
            <a:endParaRPr lang="en-US" sz="2800" dirty="0" smtClean="0"/>
          </a:p>
          <a:p>
            <a:r>
              <a:rPr lang="he-IL" sz="2800" dirty="0" smtClean="0"/>
              <a:t> </a:t>
            </a:r>
            <a:endParaRPr lang="en-US" sz="2800" dirty="0" smtClean="0"/>
          </a:p>
          <a:p>
            <a:endParaRPr lang="he-IL"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http://ency.kacemb.com/img/08_100990_05.jpg"/>
          <p:cNvPicPr/>
          <p:nvPr/>
        </p:nvPicPr>
        <p:blipFill>
          <a:blip r:embed="rId2" cstate="print"/>
          <a:srcRect/>
          <a:stretch>
            <a:fillRect/>
          </a:stretch>
        </p:blipFill>
        <p:spPr bwMode="auto">
          <a:xfrm>
            <a:off x="0" y="1340768"/>
            <a:ext cx="9144000" cy="5517231"/>
          </a:xfrm>
          <a:prstGeom prst="rect">
            <a:avLst/>
          </a:prstGeom>
          <a:noFill/>
          <a:ln w="9525">
            <a:noFill/>
            <a:miter lim="800000"/>
            <a:headEnd/>
            <a:tailEnd/>
          </a:ln>
        </p:spPr>
      </p:pic>
      <p:sp>
        <p:nvSpPr>
          <p:cNvPr id="5" name="TextBox 4"/>
          <p:cNvSpPr txBox="1"/>
          <p:nvPr/>
        </p:nvSpPr>
        <p:spPr>
          <a:xfrm>
            <a:off x="0" y="116632"/>
            <a:ext cx="9144000" cy="1200329"/>
          </a:xfrm>
          <a:prstGeom prst="rect">
            <a:avLst/>
          </a:prstGeom>
          <a:noFill/>
        </p:spPr>
        <p:txBody>
          <a:bodyPr wrap="square" rtlCol="1">
            <a:spAutoFit/>
          </a:bodyPr>
          <a:lstStyle/>
          <a:p>
            <a:pPr algn="ctr"/>
            <a:r>
              <a:rPr lang="ar-SA" sz="3600" b="1" cap="all" dirty="0" smtClean="0"/>
              <a:t>السفن البخارية حملت المواد الخام، والبضائع المصنعة عبر المحيط </a:t>
            </a:r>
            <a:r>
              <a:rPr lang="ar-SA" sz="3600" b="1" cap="all" dirty="0" err="1" smtClean="0"/>
              <a:t>الأطلسي .</a:t>
            </a:r>
            <a:endParaRPr lang="he-IL"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6740307"/>
          </a:xfrm>
          <a:prstGeom prst="rect">
            <a:avLst/>
          </a:prstGeom>
          <a:noFill/>
        </p:spPr>
        <p:txBody>
          <a:bodyPr wrap="square" rtlCol="1">
            <a:spAutoFit/>
          </a:bodyPr>
          <a:lstStyle/>
          <a:p>
            <a:pPr algn="ctr"/>
            <a:r>
              <a:rPr lang="ar-SA" sz="3200" dirty="0" smtClean="0">
                <a:solidFill>
                  <a:srgbClr val="FF0000"/>
                </a:solidFill>
              </a:rPr>
              <a:t>التطور الزراعي</a:t>
            </a:r>
          </a:p>
          <a:p>
            <a:pPr algn="ctr">
              <a:lnSpc>
                <a:spcPct val="150000"/>
              </a:lnSpc>
            </a:pPr>
            <a:r>
              <a:rPr lang="ar-SA" sz="3200" dirty="0" smtClean="0"/>
              <a:t>مقومات الثورة الزراعية</a:t>
            </a:r>
          </a:p>
          <a:p>
            <a:pPr>
              <a:lnSpc>
                <a:spcPct val="150000"/>
              </a:lnSpc>
              <a:buFont typeface="Wingdings" pitchFamily="2" charset="2"/>
              <a:buChar char="v"/>
            </a:pPr>
            <a:r>
              <a:rPr lang="ar-SA" sz="3200" dirty="0" smtClean="0"/>
              <a:t>الرأسماليين- هم من استطاعوا شراء </a:t>
            </a:r>
            <a:r>
              <a:rPr lang="ar-SA" sz="3200" dirty="0" err="1" smtClean="0"/>
              <a:t>الماكنات.</a:t>
            </a:r>
            <a:endParaRPr lang="ar-SA" sz="3200" dirty="0" smtClean="0"/>
          </a:p>
          <a:p>
            <a:pPr>
              <a:lnSpc>
                <a:spcPct val="150000"/>
              </a:lnSpc>
              <a:buFont typeface="Wingdings" pitchFamily="2" charset="2"/>
              <a:buChar char="v"/>
            </a:pPr>
            <a:r>
              <a:rPr lang="ar-SA" sz="3200" dirty="0" smtClean="0"/>
              <a:t>الانتاج الواسع.</a:t>
            </a:r>
          </a:p>
          <a:p>
            <a:pPr>
              <a:lnSpc>
                <a:spcPct val="150000"/>
              </a:lnSpc>
              <a:buFont typeface="Wingdings" pitchFamily="2" charset="2"/>
              <a:buChar char="v"/>
            </a:pPr>
            <a:r>
              <a:rPr lang="ar-SA" sz="3200" dirty="0" smtClean="0"/>
              <a:t>ظهور الحقول الزراعية التجريبية.</a:t>
            </a:r>
          </a:p>
          <a:p>
            <a:pPr>
              <a:lnSpc>
                <a:spcPct val="150000"/>
              </a:lnSpc>
              <a:buFont typeface="Wingdings" pitchFamily="2" charset="2"/>
              <a:buChar char="v"/>
            </a:pPr>
            <a:r>
              <a:rPr lang="ar-SA" sz="3200" dirty="0" smtClean="0"/>
              <a:t>تحويل المراعي الى أراضي زراعية.</a:t>
            </a:r>
          </a:p>
          <a:p>
            <a:pPr>
              <a:lnSpc>
                <a:spcPct val="150000"/>
              </a:lnSpc>
              <a:buFont typeface="Wingdings" pitchFamily="2" charset="2"/>
              <a:buChar char="v"/>
            </a:pPr>
            <a:r>
              <a:rPr lang="ar-SA" sz="3200" dirty="0" err="1" smtClean="0"/>
              <a:t>الأهم </a:t>
            </a:r>
            <a:r>
              <a:rPr lang="ar-SA" sz="3200" dirty="0" smtClean="0"/>
              <a:t>– استعمال </a:t>
            </a:r>
            <a:r>
              <a:rPr lang="ar-SA" sz="3200" dirty="0" err="1" smtClean="0"/>
              <a:t>الماكنات</a:t>
            </a:r>
            <a:r>
              <a:rPr lang="ar-SA" sz="3200" dirty="0" smtClean="0"/>
              <a:t> في </a:t>
            </a:r>
            <a:r>
              <a:rPr lang="ar-SA" sz="3200" dirty="0" err="1" smtClean="0"/>
              <a:t>الزراعة </a:t>
            </a:r>
            <a:r>
              <a:rPr lang="ar-SA" sz="3200" dirty="0" smtClean="0"/>
              <a:t>(تعليب</a:t>
            </a:r>
            <a:r>
              <a:rPr lang="ar-SA" sz="3200" dirty="0" err="1" smtClean="0"/>
              <a:t>).</a:t>
            </a:r>
            <a:endParaRPr lang="ar-SA" sz="3200" dirty="0" smtClean="0"/>
          </a:p>
          <a:p>
            <a:pPr>
              <a:lnSpc>
                <a:spcPct val="150000"/>
              </a:lnSpc>
              <a:buFont typeface="Wingdings" pitchFamily="2" charset="2"/>
              <a:buChar char="v"/>
            </a:pPr>
            <a:r>
              <a:rPr lang="ar-SA" sz="3200" dirty="0" smtClean="0"/>
              <a:t>تطور وسائل النقل لصالح الزراعة- نقل </a:t>
            </a:r>
            <a:r>
              <a:rPr lang="ar-SA" sz="3200" dirty="0" err="1" smtClean="0"/>
              <a:t>المنتوجات.</a:t>
            </a:r>
            <a:endParaRPr lang="ar-SA" sz="3200" dirty="0" smtClean="0">
              <a:solidFill>
                <a:srgbClr val="FF0000"/>
              </a:solidFill>
            </a:endParaRPr>
          </a:p>
          <a:p>
            <a:pPr algn="ctr"/>
            <a:endParaRPr lang="ar-SA" sz="3200" dirty="0" smtClean="0">
              <a:solidFill>
                <a:srgbClr val="FF0000"/>
              </a:solidFill>
            </a:endParaRPr>
          </a:p>
          <a:p>
            <a:pPr algn="ctr"/>
            <a:endParaRPr lang="he-IL" sz="32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7384"/>
            <a:ext cx="9144000" cy="6986528"/>
          </a:xfrm>
          <a:prstGeom prst="rect">
            <a:avLst/>
          </a:prstGeom>
          <a:noFill/>
        </p:spPr>
        <p:txBody>
          <a:bodyPr wrap="square" rtlCol="1">
            <a:spAutoFit/>
          </a:bodyPr>
          <a:lstStyle/>
          <a:p>
            <a:pPr algn="ctr"/>
            <a:r>
              <a:rPr lang="ar-SA" sz="3200" dirty="0" smtClean="0">
                <a:solidFill>
                  <a:srgbClr val="FF0000"/>
                </a:solidFill>
              </a:rPr>
              <a:t>الأبعاد الاجتماعية للثورة الصناعية</a:t>
            </a:r>
          </a:p>
          <a:p>
            <a:pPr algn="ctr"/>
            <a:endParaRPr lang="ar-SA" sz="3200" dirty="0" smtClean="0">
              <a:solidFill>
                <a:srgbClr val="FF0000"/>
              </a:solidFill>
            </a:endParaRPr>
          </a:p>
          <a:p>
            <a:pPr algn="ctr"/>
            <a:endParaRPr lang="ar-SA" sz="3200" dirty="0" smtClean="0">
              <a:solidFill>
                <a:srgbClr val="FF0000"/>
              </a:solidFill>
            </a:endParaRPr>
          </a:p>
          <a:p>
            <a:pPr algn="ctr"/>
            <a:endParaRPr lang="ar-SA" sz="3200" dirty="0" smtClean="0">
              <a:solidFill>
                <a:srgbClr val="FF0000"/>
              </a:solidFill>
            </a:endParaRPr>
          </a:p>
          <a:p>
            <a:pPr algn="ctr"/>
            <a:endParaRPr lang="ar-SA" sz="3200" dirty="0" smtClean="0">
              <a:solidFill>
                <a:srgbClr val="FF0000"/>
              </a:solidFill>
            </a:endParaRPr>
          </a:p>
          <a:p>
            <a:pPr algn="ctr"/>
            <a:endParaRPr lang="ar-SA" sz="3200" dirty="0" smtClean="0">
              <a:solidFill>
                <a:srgbClr val="FF0000"/>
              </a:solidFill>
            </a:endParaRPr>
          </a:p>
          <a:p>
            <a:pPr algn="ctr"/>
            <a:endParaRPr lang="ar-SA" sz="3200" dirty="0" smtClean="0">
              <a:solidFill>
                <a:srgbClr val="FF0000"/>
              </a:solidFill>
            </a:endParaRPr>
          </a:p>
          <a:p>
            <a:pPr algn="ctr"/>
            <a:endParaRPr lang="ar-SA" sz="3200" dirty="0" smtClean="0">
              <a:solidFill>
                <a:srgbClr val="FF0000"/>
              </a:solidFill>
            </a:endParaRPr>
          </a:p>
          <a:p>
            <a:pPr algn="ctr"/>
            <a:endParaRPr lang="ar-SA" sz="3200" dirty="0" smtClean="0">
              <a:solidFill>
                <a:srgbClr val="FF0000"/>
              </a:solidFill>
            </a:endParaRPr>
          </a:p>
          <a:p>
            <a:pPr algn="ctr"/>
            <a:endParaRPr lang="ar-SA" sz="3200" dirty="0" smtClean="0">
              <a:solidFill>
                <a:srgbClr val="FF0000"/>
              </a:solidFill>
            </a:endParaRPr>
          </a:p>
          <a:p>
            <a:pPr algn="ctr"/>
            <a:endParaRPr lang="ar-SA" sz="3200" dirty="0" smtClean="0">
              <a:solidFill>
                <a:srgbClr val="FF0000"/>
              </a:solidFill>
            </a:endParaRPr>
          </a:p>
          <a:p>
            <a:pPr algn="ctr"/>
            <a:endParaRPr lang="ar-SA" sz="3200" dirty="0" smtClean="0">
              <a:solidFill>
                <a:srgbClr val="FF0000"/>
              </a:solidFill>
            </a:endParaRPr>
          </a:p>
          <a:p>
            <a:pPr algn="ctr"/>
            <a:endParaRPr lang="ar-SA" sz="3200" dirty="0" smtClean="0">
              <a:solidFill>
                <a:srgbClr val="FF0000"/>
              </a:solidFill>
            </a:endParaRPr>
          </a:p>
          <a:p>
            <a:pPr algn="ctr"/>
            <a:endParaRPr lang="he-IL" sz="3200" dirty="0">
              <a:solidFill>
                <a:srgbClr val="FF0000"/>
              </a:solidFill>
            </a:endParaRPr>
          </a:p>
        </p:txBody>
      </p:sp>
      <p:sp>
        <p:nvSpPr>
          <p:cNvPr id="5" name="TextBox 4"/>
          <p:cNvSpPr txBox="1"/>
          <p:nvPr/>
        </p:nvSpPr>
        <p:spPr>
          <a:xfrm>
            <a:off x="6012160" y="1268760"/>
            <a:ext cx="2808312" cy="5632311"/>
          </a:xfrm>
          <a:prstGeom prst="rect">
            <a:avLst/>
          </a:prstGeom>
          <a:noFill/>
        </p:spPr>
        <p:txBody>
          <a:bodyPr wrap="square" rtlCol="1">
            <a:spAutoFit/>
          </a:bodyPr>
          <a:lstStyle/>
          <a:p>
            <a:r>
              <a:rPr lang="ar-SA" sz="3600" dirty="0" smtClean="0"/>
              <a:t>الطبقة العمالية</a:t>
            </a:r>
          </a:p>
          <a:p>
            <a:endParaRPr lang="ar-SA" sz="3600" dirty="0" smtClean="0"/>
          </a:p>
          <a:p>
            <a:endParaRPr lang="ar-SA" sz="3600" dirty="0" smtClean="0"/>
          </a:p>
          <a:p>
            <a:endParaRPr lang="ar-SA" sz="3600" dirty="0" smtClean="0"/>
          </a:p>
          <a:p>
            <a:r>
              <a:rPr lang="ar-SA" sz="3600" dirty="0" smtClean="0"/>
              <a:t>تدهور أوضاعها</a:t>
            </a:r>
          </a:p>
          <a:p>
            <a:endParaRPr lang="ar-SA" sz="3600" dirty="0" smtClean="0"/>
          </a:p>
          <a:p>
            <a:endParaRPr lang="ar-SA" sz="3600" dirty="0" smtClean="0"/>
          </a:p>
          <a:p>
            <a:endParaRPr lang="ar-SA" sz="3600" dirty="0" smtClean="0"/>
          </a:p>
          <a:p>
            <a:endParaRPr lang="ar-SA" sz="3600" dirty="0" smtClean="0"/>
          </a:p>
          <a:p>
            <a:endParaRPr lang="he-IL" sz="3600" dirty="0"/>
          </a:p>
        </p:txBody>
      </p:sp>
      <p:sp>
        <p:nvSpPr>
          <p:cNvPr id="6" name="TextBox 5"/>
          <p:cNvSpPr txBox="1"/>
          <p:nvPr/>
        </p:nvSpPr>
        <p:spPr>
          <a:xfrm>
            <a:off x="899592" y="1268760"/>
            <a:ext cx="3168352" cy="4524315"/>
          </a:xfrm>
          <a:prstGeom prst="rect">
            <a:avLst/>
          </a:prstGeom>
          <a:noFill/>
        </p:spPr>
        <p:txBody>
          <a:bodyPr wrap="square" rtlCol="1">
            <a:spAutoFit/>
          </a:bodyPr>
          <a:lstStyle/>
          <a:p>
            <a:r>
              <a:rPr lang="ar-SA" sz="3600" dirty="0" smtClean="0"/>
              <a:t>الرأسمالية الصناعية</a:t>
            </a:r>
          </a:p>
          <a:p>
            <a:endParaRPr lang="ar-SA" sz="3600" dirty="0" smtClean="0"/>
          </a:p>
          <a:p>
            <a:endParaRPr lang="ar-SA" sz="3600" dirty="0" smtClean="0"/>
          </a:p>
          <a:p>
            <a:endParaRPr lang="ar-SA" sz="3600" dirty="0" smtClean="0"/>
          </a:p>
          <a:p>
            <a:pPr algn="ctr"/>
            <a:r>
              <a:rPr lang="ar-SA" sz="3600" dirty="0" smtClean="0"/>
              <a:t>تزايد ثرواتها</a:t>
            </a:r>
          </a:p>
          <a:p>
            <a:endParaRPr lang="ar-SA" sz="3600" dirty="0" smtClean="0"/>
          </a:p>
          <a:p>
            <a:endParaRPr lang="ar-SA" sz="3600" dirty="0" smtClean="0"/>
          </a:p>
          <a:p>
            <a:endParaRPr lang="he-IL" sz="3600" dirty="0"/>
          </a:p>
        </p:txBody>
      </p:sp>
      <p:sp>
        <p:nvSpPr>
          <p:cNvPr id="7" name="חץ למטה 6"/>
          <p:cNvSpPr/>
          <p:nvPr/>
        </p:nvSpPr>
        <p:spPr>
          <a:xfrm>
            <a:off x="7380312" y="2060848"/>
            <a:ext cx="504056"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חץ למטה 7"/>
          <p:cNvSpPr/>
          <p:nvPr/>
        </p:nvSpPr>
        <p:spPr>
          <a:xfrm>
            <a:off x="2051720" y="2132856"/>
            <a:ext cx="504056"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צלב 8"/>
          <p:cNvSpPr/>
          <p:nvPr/>
        </p:nvSpPr>
        <p:spPr>
          <a:xfrm>
            <a:off x="5796136" y="3789040"/>
            <a:ext cx="576064" cy="576064"/>
          </a:xfrm>
          <a:prstGeom prst="plus">
            <a:avLst>
              <a:gd name="adj" fmla="val 4389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צלב 10"/>
          <p:cNvSpPr/>
          <p:nvPr/>
        </p:nvSpPr>
        <p:spPr>
          <a:xfrm>
            <a:off x="3563888" y="3789040"/>
            <a:ext cx="576064" cy="576064"/>
          </a:xfrm>
          <a:prstGeom prst="plus">
            <a:avLst>
              <a:gd name="adj" fmla="val 4389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p:cNvSpPr txBox="1"/>
          <p:nvPr/>
        </p:nvSpPr>
        <p:spPr>
          <a:xfrm>
            <a:off x="3707904" y="4293096"/>
            <a:ext cx="2304256" cy="830997"/>
          </a:xfrm>
          <a:prstGeom prst="rect">
            <a:avLst/>
          </a:prstGeom>
          <a:noFill/>
        </p:spPr>
        <p:txBody>
          <a:bodyPr wrap="square" rtlCol="1">
            <a:spAutoFit/>
          </a:bodyPr>
          <a:lstStyle/>
          <a:p>
            <a:pPr algn="ctr"/>
            <a:r>
              <a:rPr lang="ar-SA" sz="2400" dirty="0" smtClean="0"/>
              <a:t>تزايد الكثافة السكانية ونمو المدن</a:t>
            </a:r>
            <a:endParaRPr lang="he-IL" sz="2400" dirty="0"/>
          </a:p>
        </p:txBody>
      </p:sp>
      <p:sp>
        <p:nvSpPr>
          <p:cNvPr id="13" name="שווה 12"/>
          <p:cNvSpPr/>
          <p:nvPr/>
        </p:nvSpPr>
        <p:spPr>
          <a:xfrm>
            <a:off x="4211960" y="5229200"/>
            <a:ext cx="1872208" cy="64807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5" name="TextBox 14"/>
          <p:cNvSpPr txBox="1"/>
          <p:nvPr/>
        </p:nvSpPr>
        <p:spPr>
          <a:xfrm>
            <a:off x="3707904" y="5877272"/>
            <a:ext cx="2880320" cy="523220"/>
          </a:xfrm>
          <a:prstGeom prst="rect">
            <a:avLst/>
          </a:prstGeom>
          <a:noFill/>
        </p:spPr>
        <p:txBody>
          <a:bodyPr wrap="square" rtlCol="1">
            <a:spAutoFit/>
          </a:bodyPr>
          <a:lstStyle/>
          <a:p>
            <a:r>
              <a:rPr lang="ar-SA" sz="2800" b="1" dirty="0" smtClean="0">
                <a:solidFill>
                  <a:srgbClr val="FF0000"/>
                </a:solidFill>
              </a:rPr>
              <a:t>تفاقم الأوضاع والفروق</a:t>
            </a:r>
            <a:endParaRPr lang="he-IL" sz="2800" b="1"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7725192"/>
          </a:xfrm>
          <a:prstGeom prst="rect">
            <a:avLst/>
          </a:prstGeom>
          <a:noFill/>
        </p:spPr>
        <p:txBody>
          <a:bodyPr wrap="square" rtlCol="1">
            <a:spAutoFit/>
          </a:bodyPr>
          <a:lstStyle/>
          <a:p>
            <a:pPr algn="ctr"/>
            <a:r>
              <a:rPr lang="ar-SA" sz="3600" b="1" dirty="0" smtClean="0">
                <a:solidFill>
                  <a:srgbClr val="FF0000"/>
                </a:solidFill>
              </a:rPr>
              <a:t>أحوال الطبقة العمالية</a:t>
            </a:r>
          </a:p>
          <a:p>
            <a:pPr marL="514350" indent="-514350">
              <a:lnSpc>
                <a:spcPct val="150000"/>
              </a:lnSpc>
              <a:buFont typeface="+mj-lt"/>
              <a:buAutoNum type="arabicPeriod"/>
            </a:pPr>
            <a:r>
              <a:rPr lang="ar-SA" sz="3200" dirty="0" smtClean="0"/>
              <a:t>حالة صحية متدهورة بسبب عدم توف الشروط البيئية.</a:t>
            </a:r>
          </a:p>
          <a:p>
            <a:pPr marL="514350" indent="-514350">
              <a:lnSpc>
                <a:spcPct val="150000"/>
              </a:lnSpc>
              <a:buFont typeface="+mj-lt"/>
              <a:buAutoNum type="arabicPeriod"/>
            </a:pPr>
            <a:r>
              <a:rPr lang="ar-SA" sz="3200" dirty="0" smtClean="0">
                <a:solidFill>
                  <a:srgbClr val="0070C0"/>
                </a:solidFill>
              </a:rPr>
              <a:t>معاملة قاسية ون قبل أصحاب المصانع </a:t>
            </a:r>
            <a:r>
              <a:rPr lang="ar-SA" sz="3200" dirty="0" err="1" smtClean="0">
                <a:solidFill>
                  <a:srgbClr val="0070C0"/>
                </a:solidFill>
              </a:rPr>
              <a:t>والمسؤولين.</a:t>
            </a:r>
            <a:endParaRPr lang="ar-SA" sz="3200" dirty="0" smtClean="0">
              <a:solidFill>
                <a:srgbClr val="0070C0"/>
              </a:solidFill>
            </a:endParaRPr>
          </a:p>
          <a:p>
            <a:pPr marL="514350" indent="-514350">
              <a:lnSpc>
                <a:spcPct val="150000"/>
              </a:lnSpc>
              <a:buFont typeface="+mj-lt"/>
              <a:buAutoNum type="arabicPeriod"/>
            </a:pPr>
            <a:r>
              <a:rPr lang="ar-SA" sz="3200" dirty="0" smtClean="0"/>
              <a:t>عملوا بأجور بخسة.</a:t>
            </a:r>
          </a:p>
          <a:p>
            <a:pPr marL="514350" indent="-514350">
              <a:lnSpc>
                <a:spcPct val="150000"/>
              </a:lnSpc>
              <a:buFont typeface="+mj-lt"/>
              <a:buAutoNum type="arabicPeriod"/>
            </a:pPr>
            <a:r>
              <a:rPr lang="ar-SA" sz="3200" dirty="0" smtClean="0">
                <a:solidFill>
                  <a:srgbClr val="0070C0"/>
                </a:solidFill>
              </a:rPr>
              <a:t>عدم وجود أي هيئة أو عامل مساعد إلى جانبهم.</a:t>
            </a:r>
          </a:p>
          <a:p>
            <a:pPr marL="514350" indent="-514350">
              <a:lnSpc>
                <a:spcPct val="150000"/>
              </a:lnSpc>
              <a:buFont typeface="+mj-lt"/>
              <a:buAutoNum type="arabicPeriod"/>
            </a:pPr>
            <a:r>
              <a:rPr lang="ar-SA" sz="3200" dirty="0" smtClean="0"/>
              <a:t>ظهور البطالة نتيجة ازدياد عدد السكان.</a:t>
            </a:r>
          </a:p>
          <a:p>
            <a:pPr marL="514350" indent="-514350">
              <a:lnSpc>
                <a:spcPct val="150000"/>
              </a:lnSpc>
              <a:buFont typeface="+mj-lt"/>
              <a:buAutoNum type="arabicPeriod"/>
            </a:pPr>
            <a:endParaRPr lang="ar-SA" sz="3200" dirty="0" smtClean="0"/>
          </a:p>
          <a:p>
            <a:pPr marL="514350" indent="-514350">
              <a:lnSpc>
                <a:spcPct val="150000"/>
              </a:lnSpc>
            </a:pPr>
            <a:r>
              <a:rPr lang="ar-SA" sz="3200" dirty="0" smtClean="0">
                <a:solidFill>
                  <a:srgbClr val="FF0000"/>
                </a:solidFill>
              </a:rPr>
              <a:t>النتيجة: كل ذلك أدى إلى نشوء الحركة العمالية التي جاءت لتوحد كلمتهم ومطالبهم.</a:t>
            </a:r>
          </a:p>
          <a:p>
            <a:pPr marL="514350" indent="-514350">
              <a:lnSpc>
                <a:spcPct val="150000"/>
              </a:lnSpc>
            </a:pPr>
            <a:endParaRPr lang="ar-SA" sz="3200" dirty="0" smtClean="0"/>
          </a:p>
          <a:p>
            <a:pPr algn="ctr"/>
            <a:endParaRPr lang="he-IL"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strips(downLeft)">
                                      <p:cBhvr>
                                        <p:cTn id="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1916832"/>
            <a:ext cx="7992888" cy="2543966"/>
          </a:xfrm>
          <a:prstGeom prst="rect">
            <a:avLst/>
          </a:prstGeom>
          <a:noFill/>
        </p:spPr>
        <p:txBody>
          <a:bodyPr wrap="square" rtlCol="1">
            <a:spAutoFit/>
          </a:bodyPr>
          <a:lstStyle/>
          <a:p>
            <a:pPr>
              <a:lnSpc>
                <a:spcPct val="200000"/>
              </a:lnSpc>
            </a:pPr>
            <a:r>
              <a:rPr lang="ar-SA" sz="2800" dirty="0" smtClean="0"/>
              <a:t>هي تلك الأحداث التي طرأت على الاقتصاد والمجتمع منذ النصف الثاني من القرن الثامن عشر وحتى نهاية النصف الأول من القرن التاسع عشر, بدءا بانجلترا انتقالا الى بلدان أوروبية أخرى.</a:t>
            </a:r>
            <a:endParaRPr lang="he-IL" sz="2800" dirty="0"/>
          </a:p>
        </p:txBody>
      </p:sp>
      <p:sp>
        <p:nvSpPr>
          <p:cNvPr id="5" name="TextBox 4"/>
          <p:cNvSpPr txBox="1"/>
          <p:nvPr/>
        </p:nvSpPr>
        <p:spPr>
          <a:xfrm>
            <a:off x="2699792" y="260648"/>
            <a:ext cx="3960440" cy="1323439"/>
          </a:xfrm>
          <a:prstGeom prst="rect">
            <a:avLst/>
          </a:prstGeom>
          <a:noFill/>
        </p:spPr>
        <p:txBody>
          <a:bodyPr wrap="square" rtlCol="1">
            <a:spAutoFit/>
          </a:bodyPr>
          <a:lstStyle/>
          <a:p>
            <a:pPr algn="ctr"/>
            <a:r>
              <a:rPr lang="ar-SA" sz="4000" dirty="0" smtClean="0">
                <a:solidFill>
                  <a:srgbClr val="FF0000"/>
                </a:solidFill>
              </a:rPr>
              <a:t>تعريف المصطلح الثورة الصناعية</a:t>
            </a:r>
            <a:endParaRPr lang="he-IL" sz="4000"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g_hi" descr="http://t3.gstatic.com/images?q=tbn:ANd9GcRfWZ_xsSWpch9zLTmrLljsp10AnM-nsjVJCs4AMU2spyhg9WlF">
            <a:hlinkClick r:id="rId2"/>
          </p:cNvPr>
          <p:cNvPicPr/>
          <p:nvPr/>
        </p:nvPicPr>
        <p:blipFill>
          <a:blip r:embed="rId3" cstate="print"/>
          <a:srcRect/>
          <a:stretch>
            <a:fillRect/>
          </a:stretch>
        </p:blipFill>
        <p:spPr bwMode="auto">
          <a:xfrm>
            <a:off x="0" y="1124744"/>
            <a:ext cx="9144000" cy="5733256"/>
          </a:xfrm>
          <a:prstGeom prst="rect">
            <a:avLst/>
          </a:prstGeom>
          <a:noFill/>
          <a:ln w="9525">
            <a:noFill/>
            <a:miter lim="800000"/>
            <a:headEnd/>
            <a:tailEnd/>
          </a:ln>
        </p:spPr>
      </p:pic>
      <p:sp>
        <p:nvSpPr>
          <p:cNvPr id="5" name="TextBox 4"/>
          <p:cNvSpPr txBox="1"/>
          <p:nvPr/>
        </p:nvSpPr>
        <p:spPr>
          <a:xfrm>
            <a:off x="2411760" y="260648"/>
            <a:ext cx="4176464" cy="707886"/>
          </a:xfrm>
          <a:prstGeom prst="rect">
            <a:avLst/>
          </a:prstGeom>
          <a:noFill/>
        </p:spPr>
        <p:txBody>
          <a:bodyPr wrap="square" rtlCol="1">
            <a:spAutoFit/>
          </a:bodyPr>
          <a:lstStyle/>
          <a:p>
            <a:pPr algn="ctr"/>
            <a:r>
              <a:rPr lang="ar-SA" sz="4000" dirty="0" smtClean="0">
                <a:solidFill>
                  <a:srgbClr val="FF0000"/>
                </a:solidFill>
              </a:rPr>
              <a:t>نساء في معمل</a:t>
            </a:r>
            <a:endParaRPr lang="he-IL" sz="4000" dirty="0">
              <a:solidFill>
                <a:srgbClr val="FF0000"/>
              </a:solidFill>
            </a:endParaRPr>
          </a:p>
        </p:txBody>
      </p:sp>
      <p:sp>
        <p:nvSpPr>
          <p:cNvPr id="6" name="TextBox 5"/>
          <p:cNvSpPr txBox="1"/>
          <p:nvPr/>
        </p:nvSpPr>
        <p:spPr>
          <a:xfrm>
            <a:off x="827584" y="1268760"/>
            <a:ext cx="4176464" cy="707886"/>
          </a:xfrm>
          <a:prstGeom prst="rect">
            <a:avLst/>
          </a:prstGeom>
          <a:noFill/>
        </p:spPr>
        <p:txBody>
          <a:bodyPr wrap="square" rtlCol="1">
            <a:spAutoFit/>
          </a:bodyPr>
          <a:lstStyle/>
          <a:p>
            <a:pPr algn="ctr"/>
            <a:r>
              <a:rPr lang="ar-SA" sz="4000" dirty="0" smtClean="0">
                <a:solidFill>
                  <a:schemeClr val="tx1">
                    <a:lumMod val="95000"/>
                    <a:lumOff val="5000"/>
                  </a:schemeClr>
                </a:solidFill>
              </a:rPr>
              <a:t>هل من </a:t>
            </a:r>
            <a:r>
              <a:rPr lang="ar-SA" sz="4000" dirty="0" err="1" smtClean="0">
                <a:solidFill>
                  <a:schemeClr val="tx1">
                    <a:lumMod val="95000"/>
                    <a:lumOff val="5000"/>
                  </a:schemeClr>
                </a:solidFill>
              </a:rPr>
              <a:t>رجل ؟؟</a:t>
            </a:r>
            <a:endParaRPr lang="he-IL" sz="4000"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http://ency.kacemb.com/img/08_100990_07.jpg"/>
          <p:cNvPicPr/>
          <p:nvPr/>
        </p:nvPicPr>
        <p:blipFill>
          <a:blip r:embed="rId2" cstate="print"/>
          <a:srcRect/>
          <a:stretch>
            <a:fillRect/>
          </a:stretch>
        </p:blipFill>
        <p:spPr bwMode="auto">
          <a:xfrm>
            <a:off x="0" y="1268760"/>
            <a:ext cx="9144000" cy="5589240"/>
          </a:xfrm>
          <a:prstGeom prst="rect">
            <a:avLst/>
          </a:prstGeom>
          <a:noFill/>
          <a:ln w="9525">
            <a:noFill/>
            <a:miter lim="800000"/>
            <a:headEnd/>
            <a:tailEnd/>
          </a:ln>
        </p:spPr>
      </p:pic>
      <p:sp>
        <p:nvSpPr>
          <p:cNvPr id="5" name="TextBox 4"/>
          <p:cNvSpPr txBox="1"/>
          <p:nvPr/>
        </p:nvSpPr>
        <p:spPr>
          <a:xfrm>
            <a:off x="0" y="44624"/>
            <a:ext cx="9144000" cy="954107"/>
          </a:xfrm>
          <a:prstGeom prst="rect">
            <a:avLst/>
          </a:prstGeom>
          <a:noFill/>
        </p:spPr>
        <p:txBody>
          <a:bodyPr wrap="square" rtlCol="1">
            <a:spAutoFit/>
          </a:bodyPr>
          <a:lstStyle/>
          <a:p>
            <a:pPr algn="ctr"/>
            <a:r>
              <a:rPr lang="ar-SA" sz="2800" b="1" cap="all" dirty="0" smtClean="0">
                <a:solidFill>
                  <a:srgbClr val="FF0000"/>
                </a:solidFill>
              </a:rPr>
              <a:t>أصحاب الصناعات في بريطانيا كانوا يستأجرون الأطفال في بعض الأحيان في الأسواق المفتوحة للعمل </a:t>
            </a:r>
            <a:r>
              <a:rPr lang="ar-SA" sz="2800" b="1" cap="all" dirty="0" err="1" smtClean="0">
                <a:solidFill>
                  <a:srgbClr val="FF0000"/>
                </a:solidFill>
              </a:rPr>
              <a:t>بالمصنع.</a:t>
            </a:r>
            <a:r>
              <a:rPr lang="ar-SA" sz="2800" b="1" cap="all" dirty="0" smtClean="0">
                <a:solidFill>
                  <a:srgbClr val="FF0000"/>
                </a:solidFill>
              </a:rPr>
              <a:t> </a:t>
            </a:r>
            <a:endParaRPr lang="he-IL" sz="28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enanaonline.com/photos/1238014/1238014136/large_1238014136.jpg?1267007827"/>
          <p:cNvPicPr>
            <a:picLocks noChangeAspect="1" noChangeArrowheads="1"/>
          </p:cNvPicPr>
          <p:nvPr/>
        </p:nvPicPr>
        <p:blipFill>
          <a:blip r:embed="rId2" cstate="print"/>
          <a:srcRect/>
          <a:stretch>
            <a:fillRect/>
          </a:stretch>
        </p:blipFill>
        <p:spPr bwMode="auto">
          <a:xfrm>
            <a:off x="0" y="1196752"/>
            <a:ext cx="9144000" cy="5661248"/>
          </a:xfrm>
          <a:prstGeom prst="rect">
            <a:avLst/>
          </a:prstGeom>
          <a:noFill/>
        </p:spPr>
      </p:pic>
      <p:sp>
        <p:nvSpPr>
          <p:cNvPr id="5" name="TextBox 4"/>
          <p:cNvSpPr txBox="1"/>
          <p:nvPr/>
        </p:nvSpPr>
        <p:spPr>
          <a:xfrm>
            <a:off x="1043608" y="-27384"/>
            <a:ext cx="7128792" cy="1077218"/>
          </a:xfrm>
          <a:prstGeom prst="rect">
            <a:avLst/>
          </a:prstGeom>
          <a:noFill/>
        </p:spPr>
        <p:txBody>
          <a:bodyPr wrap="square" rtlCol="1">
            <a:spAutoFit/>
          </a:bodyPr>
          <a:lstStyle/>
          <a:p>
            <a:pPr algn="ctr"/>
            <a:r>
              <a:rPr lang="ar-SA" sz="3200" b="1" dirty="0" smtClean="0">
                <a:solidFill>
                  <a:srgbClr val="FF0000"/>
                </a:solidFill>
              </a:rPr>
              <a:t>تشغيل الأطفال يقصد </a:t>
            </a:r>
            <a:r>
              <a:rPr lang="ar-SA" sz="3200" b="1" dirty="0" err="1" smtClean="0">
                <a:solidFill>
                  <a:srgbClr val="FF0000"/>
                </a:solidFill>
              </a:rPr>
              <a:t>به</a:t>
            </a:r>
            <a:r>
              <a:rPr lang="ar-SA" sz="3200" b="1" dirty="0" smtClean="0">
                <a:solidFill>
                  <a:srgbClr val="FF0000"/>
                </a:solidFill>
              </a:rPr>
              <a:t> توظيف الأطفال واستخدامهم عمالاً بأجور.</a:t>
            </a:r>
            <a:endParaRPr lang="he-IL" sz="32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9792" y="260648"/>
            <a:ext cx="3960440" cy="707886"/>
          </a:xfrm>
          <a:prstGeom prst="rect">
            <a:avLst/>
          </a:prstGeom>
          <a:noFill/>
        </p:spPr>
        <p:txBody>
          <a:bodyPr wrap="square" rtlCol="1">
            <a:spAutoFit/>
          </a:bodyPr>
          <a:lstStyle/>
          <a:p>
            <a:pPr algn="ctr"/>
            <a:r>
              <a:rPr lang="ar-SA" sz="4000" dirty="0" smtClean="0">
                <a:solidFill>
                  <a:srgbClr val="FF0000"/>
                </a:solidFill>
              </a:rPr>
              <a:t>الثورة الصناعية</a:t>
            </a:r>
            <a:endParaRPr lang="he-IL" sz="4000" dirty="0">
              <a:solidFill>
                <a:srgbClr val="FF0000"/>
              </a:solidFill>
            </a:endParaRPr>
          </a:p>
        </p:txBody>
      </p:sp>
      <p:sp>
        <p:nvSpPr>
          <p:cNvPr id="5" name="TextBox 4"/>
          <p:cNvSpPr txBox="1"/>
          <p:nvPr/>
        </p:nvSpPr>
        <p:spPr>
          <a:xfrm>
            <a:off x="467544" y="1988840"/>
            <a:ext cx="8352928" cy="369332"/>
          </a:xfrm>
          <a:prstGeom prst="rect">
            <a:avLst/>
          </a:prstGeom>
          <a:noFill/>
        </p:spPr>
        <p:txBody>
          <a:bodyPr wrap="square" rtlCol="1">
            <a:spAutoFit/>
          </a:bodyPr>
          <a:lstStyle/>
          <a:p>
            <a:endParaRPr lang="he-IL" dirty="0"/>
          </a:p>
        </p:txBody>
      </p:sp>
      <p:sp>
        <p:nvSpPr>
          <p:cNvPr id="7" name="TextBox 6"/>
          <p:cNvSpPr txBox="1"/>
          <p:nvPr/>
        </p:nvSpPr>
        <p:spPr>
          <a:xfrm>
            <a:off x="0" y="980728"/>
            <a:ext cx="9144000" cy="2862322"/>
          </a:xfrm>
          <a:prstGeom prst="rect">
            <a:avLst/>
          </a:prstGeom>
          <a:noFill/>
        </p:spPr>
        <p:txBody>
          <a:bodyPr wrap="square" rtlCol="1">
            <a:spAutoFit/>
          </a:bodyPr>
          <a:lstStyle/>
          <a:p>
            <a:pPr>
              <a:lnSpc>
                <a:spcPct val="150000"/>
              </a:lnSpc>
            </a:pPr>
            <a:r>
              <a:rPr lang="he-IL" sz="2400" dirty="0"/>
              <a:t> </a:t>
            </a:r>
            <a:r>
              <a:rPr lang="ar-OM" sz="2400" dirty="0" smtClean="0"/>
              <a:t>شهدت </a:t>
            </a:r>
            <a:r>
              <a:rPr lang="ar-OM" sz="2400" dirty="0"/>
              <a:t>اوروبا خلال الفترة 1700-</a:t>
            </a:r>
            <a:r>
              <a:rPr lang="ar-OM" sz="2400" dirty="0" err="1"/>
              <a:t>1900م</a:t>
            </a:r>
            <a:r>
              <a:rPr lang="ar-OM" sz="2400" dirty="0"/>
              <a:t> تغيرات جذرية في </a:t>
            </a:r>
            <a:r>
              <a:rPr lang="ar-SA" sz="2400" dirty="0" smtClean="0"/>
              <a:t>ال</a:t>
            </a:r>
            <a:r>
              <a:rPr lang="ar-OM" sz="2400" dirty="0" smtClean="0"/>
              <a:t>مجالات </a:t>
            </a:r>
            <a:r>
              <a:rPr lang="ar-OM" sz="2400" dirty="0"/>
              <a:t>السياسية والاجتماعية </a:t>
            </a:r>
            <a:r>
              <a:rPr lang="ar-OM" sz="2400" dirty="0" err="1"/>
              <a:t>والاقتصادية .</a:t>
            </a:r>
            <a:r>
              <a:rPr lang="ar-OM" sz="2400" dirty="0"/>
              <a:t> وعرف العالم خلال هذه الفترة نوعاً أخر من </a:t>
            </a:r>
            <a:r>
              <a:rPr lang="ar-OM" sz="2400" dirty="0" err="1"/>
              <a:t>التغيرات </a:t>
            </a:r>
            <a:r>
              <a:rPr lang="ar-OM" sz="2400" dirty="0"/>
              <a:t>، فقد اتجهت جهود العلماء و المخترعين نحو تطوير الصناعة </a:t>
            </a:r>
            <a:r>
              <a:rPr lang="ar-OM" sz="2400" dirty="0" err="1"/>
              <a:t>ومقاومتها .</a:t>
            </a:r>
            <a:endParaRPr lang="en-US" sz="2400" dirty="0"/>
          </a:p>
          <a:p>
            <a:pPr lvl="0">
              <a:lnSpc>
                <a:spcPct val="150000"/>
              </a:lnSpc>
            </a:pPr>
            <a:r>
              <a:rPr lang="ar-OM" sz="2400" b="1" dirty="0"/>
              <a:t>وتعد بريطانيا أول الدول الأوروبية التي نجحت في </a:t>
            </a:r>
            <a:r>
              <a:rPr lang="ar-OM" sz="2400" b="1" dirty="0" smtClean="0"/>
              <a:t>إحداث</a:t>
            </a:r>
            <a:r>
              <a:rPr lang="ar-SA" sz="2400" b="1" dirty="0" smtClean="0"/>
              <a:t> </a:t>
            </a:r>
            <a:r>
              <a:rPr lang="ar-OM" sz="2400" b="1" dirty="0" smtClean="0"/>
              <a:t>تغير </a:t>
            </a:r>
            <a:r>
              <a:rPr lang="ar-OM" sz="2400" b="1" dirty="0"/>
              <a:t>واسع في مجال الزراعة </a:t>
            </a:r>
            <a:r>
              <a:rPr lang="ar-OM" sz="2400" b="1" dirty="0" smtClean="0"/>
              <a:t>و</a:t>
            </a:r>
            <a:r>
              <a:rPr lang="ar-SA" sz="2400" b="1" dirty="0" smtClean="0"/>
              <a:t>ا</a:t>
            </a:r>
            <a:r>
              <a:rPr lang="ar-OM" sz="2400" b="1" dirty="0" smtClean="0"/>
              <a:t>نعكس </a:t>
            </a:r>
            <a:r>
              <a:rPr lang="ar-OM" sz="2400" b="1" dirty="0"/>
              <a:t>ذلك على بدء الثورة الصناعية فيها قبل </a:t>
            </a:r>
            <a:r>
              <a:rPr lang="ar-SA" sz="2400" b="1" dirty="0" smtClean="0"/>
              <a:t>غ</a:t>
            </a:r>
            <a:r>
              <a:rPr lang="ar-OM" sz="2400" b="1" dirty="0" smtClean="0"/>
              <a:t>يرها </a:t>
            </a:r>
            <a:endParaRPr 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00042"/>
            <a:ext cx="9144000" cy="5262979"/>
          </a:xfrm>
          <a:prstGeom prst="rect">
            <a:avLst/>
          </a:prstGeom>
          <a:noFill/>
        </p:spPr>
        <p:txBody>
          <a:bodyPr wrap="square" rtlCol="1">
            <a:spAutoFit/>
          </a:bodyPr>
          <a:lstStyle/>
          <a:p>
            <a:pPr lvl="0">
              <a:lnSpc>
                <a:spcPct val="150000"/>
              </a:lnSpc>
            </a:pPr>
            <a:r>
              <a:rPr lang="ar-OM" sz="2800" b="1" dirty="0" smtClean="0">
                <a:solidFill>
                  <a:srgbClr val="FF0000"/>
                </a:solidFill>
              </a:rPr>
              <a:t>ويعود ذلك للأسباب </a:t>
            </a:r>
            <a:r>
              <a:rPr lang="ar-OM" sz="2800" b="1" dirty="0" err="1" smtClean="0">
                <a:solidFill>
                  <a:srgbClr val="FF0000"/>
                </a:solidFill>
              </a:rPr>
              <a:t>الأتية</a:t>
            </a:r>
            <a:r>
              <a:rPr lang="ar-OM" sz="2800" b="1" dirty="0" smtClean="0">
                <a:solidFill>
                  <a:srgbClr val="FF0000"/>
                </a:solidFill>
              </a:rPr>
              <a:t> :</a:t>
            </a:r>
            <a:endParaRPr lang="en-US" sz="2800" dirty="0" smtClean="0">
              <a:solidFill>
                <a:srgbClr val="FF0000"/>
              </a:solidFill>
            </a:endParaRPr>
          </a:p>
          <a:p>
            <a:pPr lvl="0">
              <a:lnSpc>
                <a:spcPct val="150000"/>
              </a:lnSpc>
            </a:pPr>
            <a:r>
              <a:rPr lang="ar-OM" sz="2800" dirty="0" smtClean="0"/>
              <a:t>1-ارتفاع عدد المفكرين والعلماء</a:t>
            </a:r>
            <a:r>
              <a:rPr lang="ar-SA" sz="2800" dirty="0" smtClean="0"/>
              <a:t> مما أدى لزيادة حركة الاختراعات.</a:t>
            </a:r>
            <a:r>
              <a:rPr lang="ar-OM" sz="2800" dirty="0" smtClean="0"/>
              <a:t> </a:t>
            </a:r>
            <a:endParaRPr lang="en-US" sz="2800" dirty="0" smtClean="0"/>
          </a:p>
          <a:p>
            <a:pPr lvl="0">
              <a:lnSpc>
                <a:spcPct val="150000"/>
              </a:lnSpc>
            </a:pPr>
            <a:r>
              <a:rPr lang="ar-OM" sz="2800" dirty="0" smtClean="0"/>
              <a:t>2-توفر المواد الخام والمواد الطبيعية اللازمة ، لاسيما معدن الحديد الذي أتاح صناعة </a:t>
            </a:r>
            <a:r>
              <a:rPr lang="ar-OM" sz="2800" dirty="0" err="1" smtClean="0"/>
              <a:t>اللآلات</a:t>
            </a:r>
            <a:r>
              <a:rPr lang="ar-OM" sz="2800" dirty="0" smtClean="0"/>
              <a:t> من المعادن .  </a:t>
            </a:r>
            <a:endParaRPr lang="he-IL" sz="2800" dirty="0" smtClean="0"/>
          </a:p>
          <a:p>
            <a:pPr>
              <a:lnSpc>
                <a:spcPct val="200000"/>
              </a:lnSpc>
            </a:pPr>
            <a:r>
              <a:rPr lang="ar-SA" sz="2800" dirty="0" smtClean="0"/>
              <a:t>3</a:t>
            </a:r>
            <a:r>
              <a:rPr lang="ar-SA" sz="2800" dirty="0" smtClean="0"/>
              <a:t>. استقرار الحالة السياسية.</a:t>
            </a:r>
          </a:p>
          <a:p>
            <a:pPr>
              <a:lnSpc>
                <a:spcPct val="200000"/>
              </a:lnSpc>
            </a:pPr>
            <a:r>
              <a:rPr lang="ar-SA" sz="2800" dirty="0" err="1" smtClean="0"/>
              <a:t>4.</a:t>
            </a:r>
            <a:r>
              <a:rPr lang="ar-SA" sz="2800" dirty="0" smtClean="0"/>
              <a:t> وفرة مصادر الطاقة وتطورها.</a:t>
            </a:r>
          </a:p>
          <a:p>
            <a:pPr>
              <a:lnSpc>
                <a:spcPct val="200000"/>
              </a:lnSpc>
            </a:pPr>
            <a:r>
              <a:rPr lang="ar-SA" sz="2800" dirty="0" err="1" smtClean="0"/>
              <a:t>5.</a:t>
            </a:r>
            <a:r>
              <a:rPr lang="ar-SA" sz="2800" dirty="0" smtClean="0"/>
              <a:t> </a:t>
            </a:r>
            <a:r>
              <a:rPr lang="ar-OM" sz="2800" dirty="0" smtClean="0"/>
              <a:t>توفر</a:t>
            </a:r>
            <a:r>
              <a:rPr lang="ar-SA" sz="2800" dirty="0" smtClean="0"/>
              <a:t>ت</a:t>
            </a:r>
            <a:r>
              <a:rPr lang="ar-OM" sz="2800" dirty="0" smtClean="0"/>
              <a:t> الأيدي العاملة القادرة على العمل في المصانع </a:t>
            </a:r>
            <a:r>
              <a:rPr lang="ar-OM" sz="2800" dirty="0" err="1" smtClean="0"/>
              <a:t>والمزارع .</a:t>
            </a:r>
            <a:endParaRPr lang="he-IL"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http://ency.kacemb.com/img/08_100990_02.jpg"/>
          <p:cNvPicPr/>
          <p:nvPr/>
        </p:nvPicPr>
        <p:blipFill>
          <a:blip r:embed="rId2" cstate="print"/>
          <a:srcRect/>
          <a:stretch>
            <a:fillRect/>
          </a:stretch>
        </p:blipFill>
        <p:spPr bwMode="auto">
          <a:xfrm>
            <a:off x="0" y="1529409"/>
            <a:ext cx="9144000" cy="5328591"/>
          </a:xfrm>
          <a:prstGeom prst="rect">
            <a:avLst/>
          </a:prstGeom>
          <a:noFill/>
          <a:ln w="9525">
            <a:noFill/>
            <a:miter lim="800000"/>
            <a:headEnd/>
            <a:tailEnd/>
          </a:ln>
        </p:spPr>
      </p:pic>
      <p:sp>
        <p:nvSpPr>
          <p:cNvPr id="5" name="TextBox 4"/>
          <p:cNvSpPr txBox="1"/>
          <p:nvPr/>
        </p:nvSpPr>
        <p:spPr>
          <a:xfrm>
            <a:off x="683568" y="404664"/>
            <a:ext cx="7200800" cy="646331"/>
          </a:xfrm>
          <a:prstGeom prst="rect">
            <a:avLst/>
          </a:prstGeom>
          <a:noFill/>
        </p:spPr>
        <p:txBody>
          <a:bodyPr wrap="square" rtlCol="1">
            <a:spAutoFit/>
          </a:bodyPr>
          <a:lstStyle/>
          <a:p>
            <a:pPr algn="ctr"/>
            <a:r>
              <a:rPr lang="ar-SA" sz="3600" b="1" dirty="0" smtClean="0">
                <a:solidFill>
                  <a:srgbClr val="FF0000"/>
                </a:solidFill>
              </a:rPr>
              <a:t>ما قبل الثورة الصناعية</a:t>
            </a:r>
            <a:endParaRPr lang="he-IL" sz="36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sites.google.com/site/altwra2lsna3ya/_/rsrc/1355854704967/sna3t2lktn/Icelandic_warp_weighted_loom.jpg">
            <a:hlinkClick r:id="rId2"/>
          </p:cNvPr>
          <p:cNvPicPr>
            <a:picLocks noChangeAspect="1" noChangeArrowheads="1"/>
          </p:cNvPicPr>
          <p:nvPr/>
        </p:nvPicPr>
        <p:blipFill>
          <a:blip r:embed="rId3" cstate="print"/>
          <a:srcRect/>
          <a:stretch>
            <a:fillRect/>
          </a:stretch>
        </p:blipFill>
        <p:spPr bwMode="auto">
          <a:xfrm>
            <a:off x="4932040" y="0"/>
            <a:ext cx="3505200" cy="6453336"/>
          </a:xfrm>
          <a:prstGeom prst="rect">
            <a:avLst/>
          </a:prstGeom>
          <a:noFill/>
        </p:spPr>
      </p:pic>
      <p:sp>
        <p:nvSpPr>
          <p:cNvPr id="5" name="TextBox 4"/>
          <p:cNvSpPr txBox="1"/>
          <p:nvPr/>
        </p:nvSpPr>
        <p:spPr>
          <a:xfrm>
            <a:off x="899592" y="764704"/>
            <a:ext cx="3096344" cy="830997"/>
          </a:xfrm>
          <a:prstGeom prst="rect">
            <a:avLst/>
          </a:prstGeom>
          <a:noFill/>
        </p:spPr>
        <p:txBody>
          <a:bodyPr wrap="square" rtlCol="1">
            <a:spAutoFit/>
          </a:bodyPr>
          <a:lstStyle/>
          <a:p>
            <a:r>
              <a:rPr lang="ar-SA" sz="4800" dirty="0" smtClean="0">
                <a:hlinkClick r:id="rId4" action="ppaction://hlinkfile"/>
              </a:rPr>
              <a:t>قصة العم حماد</a:t>
            </a:r>
            <a:endParaRPr lang="he-IL" sz="4800" dirty="0"/>
          </a:p>
        </p:txBody>
      </p:sp>
      <p:sp>
        <p:nvSpPr>
          <p:cNvPr id="6" name="TextBox 5"/>
          <p:cNvSpPr txBox="1"/>
          <p:nvPr/>
        </p:nvSpPr>
        <p:spPr>
          <a:xfrm>
            <a:off x="611560" y="4365104"/>
            <a:ext cx="3528392" cy="769441"/>
          </a:xfrm>
          <a:prstGeom prst="rect">
            <a:avLst/>
          </a:prstGeom>
          <a:noFill/>
        </p:spPr>
        <p:txBody>
          <a:bodyPr wrap="square" rtlCol="1">
            <a:spAutoFit/>
          </a:bodyPr>
          <a:lstStyle/>
          <a:p>
            <a:r>
              <a:rPr lang="ar-SA" sz="4400" dirty="0" smtClean="0">
                <a:hlinkClick r:id="rId5" action="ppaction://hlinkfile"/>
              </a:rPr>
              <a:t>نول صغير أجنبي</a:t>
            </a:r>
            <a:endParaRPr lang="he-IL" sz="4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abuliyan.com/wp-content/uploads/NNniB.gif"/>
          <p:cNvPicPr>
            <a:picLocks noChangeAspect="1" noChangeArrowheads="1" noCrop="1"/>
          </p:cNvPicPr>
          <p:nvPr/>
        </p:nvPicPr>
        <p:blipFill>
          <a:blip r:embed="rId2" cstate="print"/>
          <a:srcRect/>
          <a:stretch>
            <a:fillRect/>
          </a:stretch>
        </p:blipFill>
        <p:spPr bwMode="auto">
          <a:xfrm>
            <a:off x="251520" y="692696"/>
            <a:ext cx="8568952" cy="505053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abuliyan.com/wp-content/uploads/D6VL3.gif"/>
          <p:cNvPicPr>
            <a:picLocks noChangeAspect="1" noChangeArrowheads="1" noCrop="1"/>
          </p:cNvPicPr>
          <p:nvPr/>
        </p:nvPicPr>
        <p:blipFill>
          <a:blip r:embed="rId2" cstate="print"/>
          <a:srcRect/>
          <a:stretch>
            <a:fillRect/>
          </a:stretch>
        </p:blipFill>
        <p:spPr bwMode="auto">
          <a:xfrm>
            <a:off x="1763688" y="332656"/>
            <a:ext cx="5328592" cy="626469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2721114"/>
            <a:ext cx="6192688" cy="707886"/>
          </a:xfrm>
          <a:prstGeom prst="rect">
            <a:avLst/>
          </a:prstGeom>
          <a:noFill/>
        </p:spPr>
        <p:txBody>
          <a:bodyPr wrap="square" rtlCol="1">
            <a:spAutoFit/>
          </a:bodyPr>
          <a:lstStyle/>
          <a:p>
            <a:r>
              <a:rPr lang="ar-SA" sz="4000" dirty="0" smtClean="0">
                <a:hlinkClick r:id="rId2" action="ppaction://hlinkfile"/>
              </a:rPr>
              <a:t>كيفية عمل المحرك البخاري</a:t>
            </a:r>
            <a:endParaRPr lang="he-IL" sz="4000" dirty="0"/>
          </a:p>
        </p:txBody>
      </p:sp>
      <p:sp>
        <p:nvSpPr>
          <p:cNvPr id="5" name="TextBox 4"/>
          <p:cNvSpPr txBox="1"/>
          <p:nvPr/>
        </p:nvSpPr>
        <p:spPr>
          <a:xfrm>
            <a:off x="2123728" y="3933056"/>
            <a:ext cx="5256584" cy="769441"/>
          </a:xfrm>
          <a:prstGeom prst="rect">
            <a:avLst/>
          </a:prstGeom>
          <a:noFill/>
        </p:spPr>
        <p:txBody>
          <a:bodyPr wrap="square" rtlCol="1">
            <a:spAutoFit/>
          </a:bodyPr>
          <a:lstStyle/>
          <a:p>
            <a:pPr algn="ctr"/>
            <a:r>
              <a:rPr lang="ar-SA" sz="4400" dirty="0" smtClean="0">
                <a:hlinkClick r:id="rId3" action="ppaction://hlinkfile"/>
              </a:rPr>
              <a:t>عملية الضغط بالبخار</a:t>
            </a:r>
            <a:endParaRPr lang="he-IL" sz="4400" dirty="0"/>
          </a:p>
        </p:txBody>
      </p:sp>
      <p:sp>
        <p:nvSpPr>
          <p:cNvPr id="6" name="TextBox 5"/>
          <p:cNvSpPr txBox="1"/>
          <p:nvPr/>
        </p:nvSpPr>
        <p:spPr>
          <a:xfrm>
            <a:off x="683568" y="980728"/>
            <a:ext cx="7560840" cy="1938992"/>
          </a:xfrm>
          <a:prstGeom prst="rect">
            <a:avLst/>
          </a:prstGeom>
          <a:noFill/>
        </p:spPr>
        <p:txBody>
          <a:bodyPr wrap="square" rtlCol="1">
            <a:spAutoFit/>
          </a:bodyPr>
          <a:lstStyle/>
          <a:p>
            <a:pPr algn="ctr">
              <a:lnSpc>
                <a:spcPct val="200000"/>
              </a:lnSpc>
            </a:pPr>
            <a:r>
              <a:rPr lang="ar-SA" sz="2000" b="1" dirty="0"/>
              <a:t>المحرك البخاري</a:t>
            </a:r>
            <a:r>
              <a:rPr lang="ar-SA" sz="2000" dirty="0"/>
              <a:t> </a:t>
            </a:r>
            <a:r>
              <a:rPr lang="ar-SA" sz="2000" dirty="0" smtClean="0"/>
              <a:t>هو محرك </a:t>
            </a:r>
            <a:r>
              <a:rPr lang="ar-SA" sz="2000" dirty="0" err="1"/>
              <a:t>يتستفيد</a:t>
            </a:r>
            <a:r>
              <a:rPr lang="ar-SA" sz="2000" dirty="0"/>
              <a:t> من بخار الماء المضغوط ذو درجة حرارة عالية لتحويل الطاقة </a:t>
            </a:r>
            <a:r>
              <a:rPr lang="ar-SA" sz="2000" dirty="0" smtClean="0"/>
              <a:t>الحرارية  </a:t>
            </a:r>
            <a:r>
              <a:rPr lang="ar-SA" sz="2000" dirty="0"/>
              <a:t>إلى عمل ميكانيكي و طاقة </a:t>
            </a:r>
            <a:r>
              <a:rPr lang="ar-SA" sz="2000" dirty="0" smtClean="0"/>
              <a:t>حركة</a:t>
            </a:r>
            <a:r>
              <a:rPr lang="ar-SA" sz="2000" dirty="0"/>
              <a:t>.</a:t>
            </a:r>
            <a:endParaRPr lang="en-US" sz="2000" dirty="0"/>
          </a:p>
          <a:p>
            <a:pPr algn="ctr">
              <a:lnSpc>
                <a:spcPct val="200000"/>
              </a:lnSpc>
            </a:pPr>
            <a:endParaRPr lang="he-IL"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2928</TotalTime>
  <Words>386</Words>
  <Application>Microsoft Office PowerPoint</Application>
  <PresentationFormat>عرض على الشاشة (3:4)‏</PresentationFormat>
  <Paragraphs>73</Paragraphs>
  <Slides>22</Slides>
  <Notes>0</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ערכת נושא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pc</dc:creator>
  <cp:lastModifiedBy>HP</cp:lastModifiedBy>
  <cp:revision>23</cp:revision>
  <dcterms:created xsi:type="dcterms:W3CDTF">2013-01-22T06:53:24Z</dcterms:created>
  <dcterms:modified xsi:type="dcterms:W3CDTF">2017-02-07T06:03:31Z</dcterms:modified>
</cp:coreProperties>
</file>